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1" r:id="rId3"/>
    <p:sldId id="272" r:id="rId4"/>
    <p:sldId id="273" r:id="rId5"/>
    <p:sldId id="274" r:id="rId6"/>
    <p:sldId id="27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829"/>
    <p:restoredTop sz="94683"/>
  </p:normalViewPr>
  <p:slideViewPr>
    <p:cSldViewPr snapToGrid="0" snapToObjects="1">
      <p:cViewPr varScale="1">
        <p:scale>
          <a:sx n="105" d="100"/>
          <a:sy n="105" d="100"/>
        </p:scale>
        <p:origin x="200" y="3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1/19/24</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1/19/24</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jpg"/><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EAF5E-DBE7-3C46-A4D5-8B0D6569CC00}"/>
              </a:ext>
            </a:extLst>
          </p:cNvPr>
          <p:cNvSpPr>
            <a:spLocks noGrp="1"/>
          </p:cNvSpPr>
          <p:nvPr>
            <p:ph type="ctrTitle"/>
          </p:nvPr>
        </p:nvSpPr>
        <p:spPr/>
        <p:txBody>
          <a:bodyPr/>
          <a:lstStyle/>
          <a:p>
            <a:r>
              <a:rPr lang="en-US" dirty="0"/>
              <a:t>NEPHITE GLASSES</a:t>
            </a:r>
          </a:p>
        </p:txBody>
      </p:sp>
      <p:sp>
        <p:nvSpPr>
          <p:cNvPr id="3" name="Subtitle 2">
            <a:extLst>
              <a:ext uri="{FF2B5EF4-FFF2-40B4-BE49-F238E27FC236}">
                <a16:creationId xmlns:a16="http://schemas.microsoft.com/office/drawing/2014/main" id="{99AC48A0-9F44-964E-9751-2F4A5CF45B66}"/>
              </a:ext>
            </a:extLst>
          </p:cNvPr>
          <p:cNvSpPr>
            <a:spLocks noGrp="1"/>
          </p:cNvSpPr>
          <p:nvPr>
            <p:ph type="subTitle" idx="1"/>
          </p:nvPr>
        </p:nvSpPr>
        <p:spPr/>
        <p:txBody>
          <a:bodyPr/>
          <a:lstStyle/>
          <a:p>
            <a:r>
              <a:rPr lang="en-US" dirty="0"/>
              <a:t>Learn to See the Book of Mormon Text as Nephi Intended</a:t>
            </a:r>
          </a:p>
        </p:txBody>
      </p:sp>
    </p:spTree>
    <p:extLst>
      <p:ext uri="{BB962C8B-B14F-4D97-AF65-F5344CB8AC3E}">
        <p14:creationId xmlns:p14="http://schemas.microsoft.com/office/powerpoint/2010/main" val="2907563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F940B-2708-6146-AC60-BC878D45A985}"/>
              </a:ext>
            </a:extLst>
          </p:cNvPr>
          <p:cNvSpPr>
            <a:spLocks noGrp="1"/>
          </p:cNvSpPr>
          <p:nvPr>
            <p:ph type="title"/>
          </p:nvPr>
        </p:nvSpPr>
        <p:spPr/>
        <p:txBody>
          <a:bodyPr/>
          <a:lstStyle/>
          <a:p>
            <a:r>
              <a:rPr lang="en-US" dirty="0"/>
              <a:t>The big idea</a:t>
            </a:r>
          </a:p>
        </p:txBody>
      </p:sp>
      <p:sp>
        <p:nvSpPr>
          <p:cNvPr id="3" name="TextBox 2">
            <a:extLst>
              <a:ext uri="{FF2B5EF4-FFF2-40B4-BE49-F238E27FC236}">
                <a16:creationId xmlns:a16="http://schemas.microsoft.com/office/drawing/2014/main" id="{285EAB70-D33D-4D48-8B8C-AD1A8C4D2AC0}"/>
              </a:ext>
            </a:extLst>
          </p:cNvPr>
          <p:cNvSpPr txBox="1"/>
          <p:nvPr/>
        </p:nvSpPr>
        <p:spPr>
          <a:xfrm>
            <a:off x="732197" y="1895179"/>
            <a:ext cx="10126134" cy="4524315"/>
          </a:xfrm>
          <a:prstGeom prst="rect">
            <a:avLst/>
          </a:prstGeom>
          <a:noFill/>
        </p:spPr>
        <p:txBody>
          <a:bodyPr wrap="square" rtlCol="0">
            <a:spAutoFit/>
          </a:bodyPr>
          <a:lstStyle/>
          <a:p>
            <a:r>
              <a:rPr lang="en-US" sz="3200" dirty="0"/>
              <a:t>The Nephite prophets were initiates of an esoteric faith.</a:t>
            </a:r>
          </a:p>
          <a:p>
            <a:endParaRPr lang="en-US" sz="3200" dirty="0"/>
          </a:p>
          <a:p>
            <a:r>
              <a:rPr lang="en-US" sz="3200" dirty="0"/>
              <a:t>They wrote for those with “eyes to see” and “ears to hear.”</a:t>
            </a:r>
            <a:br>
              <a:rPr lang="en-US" sz="3200" dirty="0"/>
            </a:br>
            <a:br>
              <a:rPr lang="en-US" sz="3200" dirty="0"/>
            </a:br>
            <a:r>
              <a:rPr lang="en-US" sz="3200" dirty="0"/>
              <a:t>We can improve our understanding of the Book of Mormon by reading it as initiates would read it.</a:t>
            </a:r>
          </a:p>
          <a:p>
            <a:endParaRPr lang="en-US" sz="3200" dirty="0"/>
          </a:p>
          <a:p>
            <a:r>
              <a:rPr lang="en-US" sz="3200" dirty="0"/>
              <a:t>The Sermon on the Mount is the key. It records an ordinance.</a:t>
            </a:r>
          </a:p>
        </p:txBody>
      </p:sp>
    </p:spTree>
    <p:extLst>
      <p:ext uri="{BB962C8B-B14F-4D97-AF65-F5344CB8AC3E}">
        <p14:creationId xmlns:p14="http://schemas.microsoft.com/office/powerpoint/2010/main" val="767586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F1E7AB3-947F-B543-8959-695385ABAAF5}"/>
              </a:ext>
            </a:extLst>
          </p:cNvPr>
          <p:cNvPicPr>
            <a:picLocks noChangeAspect="1"/>
          </p:cNvPicPr>
          <p:nvPr/>
        </p:nvPicPr>
        <p:blipFill>
          <a:blip r:embed="rId2"/>
          <a:stretch>
            <a:fillRect/>
          </a:stretch>
        </p:blipFill>
        <p:spPr>
          <a:xfrm>
            <a:off x="254652" y="234671"/>
            <a:ext cx="1997482" cy="6369328"/>
          </a:xfrm>
          <a:prstGeom prst="rect">
            <a:avLst/>
          </a:prstGeom>
        </p:spPr>
      </p:pic>
      <p:sp>
        <p:nvSpPr>
          <p:cNvPr id="4" name="TextBox 3">
            <a:extLst>
              <a:ext uri="{FF2B5EF4-FFF2-40B4-BE49-F238E27FC236}">
                <a16:creationId xmlns:a16="http://schemas.microsoft.com/office/drawing/2014/main" id="{55B77F97-0A39-3D45-AA41-E4077AD326BB}"/>
              </a:ext>
            </a:extLst>
          </p:cNvPr>
          <p:cNvSpPr txBox="1"/>
          <p:nvPr/>
        </p:nvSpPr>
        <p:spPr>
          <a:xfrm>
            <a:off x="2463139" y="590269"/>
            <a:ext cx="4925214" cy="6401753"/>
          </a:xfrm>
          <a:prstGeom prst="rect">
            <a:avLst/>
          </a:prstGeom>
          <a:noFill/>
        </p:spPr>
        <p:txBody>
          <a:bodyPr wrap="square" rtlCol="0">
            <a:spAutoFit/>
          </a:bodyPr>
          <a:lstStyle/>
          <a:p>
            <a:r>
              <a:rPr lang="en-US" sz="3600" dirty="0"/>
              <a:t>MATTHEW 5: THE FIRST ROOM</a:t>
            </a:r>
          </a:p>
          <a:p>
            <a:endParaRPr lang="en-US" dirty="0"/>
          </a:p>
          <a:p>
            <a:r>
              <a:rPr lang="en-US" sz="2000" dirty="0"/>
              <a:t>1 approaching the dweller on the mountain </a:t>
            </a:r>
          </a:p>
          <a:p>
            <a:r>
              <a:rPr lang="en-US" sz="2000" dirty="0"/>
              <a:t>3-12 nine beatitudes, seven blessings </a:t>
            </a:r>
          </a:p>
          <a:p>
            <a:r>
              <a:rPr lang="en-US" sz="2000" dirty="0"/>
              <a:t>13 covenant penalty </a:t>
            </a:r>
          </a:p>
          <a:p>
            <a:r>
              <a:rPr lang="en-US" sz="2000" dirty="0"/>
              <a:t>14-16 you will become light</a:t>
            </a:r>
          </a:p>
          <a:p>
            <a:r>
              <a:rPr lang="en-US" sz="2000" dirty="0"/>
              <a:t>17-18 Moses </a:t>
            </a:r>
          </a:p>
          <a:p>
            <a:r>
              <a:rPr lang="en-US" sz="2000" dirty="0"/>
              <a:t>19-20 righteousness and the kingdom</a:t>
            </a:r>
          </a:p>
          <a:p>
            <a:r>
              <a:rPr lang="en-US" sz="2000" dirty="0"/>
              <a:t>21-24 reconcile before approaching the altar</a:t>
            </a:r>
          </a:p>
          <a:p>
            <a:r>
              <a:rPr lang="en-US" sz="2000" dirty="0"/>
              <a:t>25-26 the Adversary</a:t>
            </a:r>
          </a:p>
          <a:p>
            <a:r>
              <a:rPr lang="en-US" sz="2000" dirty="0"/>
              <a:t>27-32 covenant: marriage and chastity?</a:t>
            </a:r>
          </a:p>
          <a:p>
            <a:r>
              <a:rPr lang="en-US" sz="2000" dirty="0"/>
              <a:t>33-37 how to swear oaths</a:t>
            </a:r>
          </a:p>
          <a:p>
            <a:r>
              <a:rPr lang="en-US" sz="2000" dirty="0"/>
              <a:t>38-47 covenant: turn the other cheek, love your enemy?</a:t>
            </a:r>
          </a:p>
          <a:p>
            <a:r>
              <a:rPr lang="en-US" sz="2000" dirty="0"/>
              <a:t>48 not a command, but a new status: </a:t>
            </a:r>
            <a:r>
              <a:rPr lang="en-US" sz="2000" dirty="0" err="1"/>
              <a:t>teleios</a:t>
            </a:r>
            <a:r>
              <a:rPr lang="en-US" sz="2000" dirty="0"/>
              <a:t>, </a:t>
            </a:r>
            <a:r>
              <a:rPr lang="en-US" sz="2000" dirty="0" err="1"/>
              <a:t>shalem</a:t>
            </a:r>
            <a:br>
              <a:rPr lang="en-US" sz="2000" dirty="0"/>
            </a:br>
            <a:br>
              <a:rPr lang="en-US" sz="2000" dirty="0"/>
            </a:br>
            <a:endParaRPr lang="en-US" sz="2000" dirty="0"/>
          </a:p>
        </p:txBody>
      </p:sp>
      <p:sp>
        <p:nvSpPr>
          <p:cNvPr id="5" name="Rectangle 4">
            <a:extLst>
              <a:ext uri="{FF2B5EF4-FFF2-40B4-BE49-F238E27FC236}">
                <a16:creationId xmlns:a16="http://schemas.microsoft.com/office/drawing/2014/main" id="{AB5B67A6-408B-A044-B6FE-AA12029147AD}"/>
              </a:ext>
            </a:extLst>
          </p:cNvPr>
          <p:cNvSpPr/>
          <p:nvPr/>
        </p:nvSpPr>
        <p:spPr>
          <a:xfrm>
            <a:off x="423331" y="5740400"/>
            <a:ext cx="1676400" cy="711200"/>
          </a:xfrm>
          <a:prstGeom prst="rect">
            <a:avLst/>
          </a:prstGeom>
          <a:noFill/>
          <a:ln w="635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10AB8C61-2AC5-574B-A215-05829F2E0106}"/>
              </a:ext>
            </a:extLst>
          </p:cNvPr>
          <p:cNvPicPr>
            <a:picLocks noChangeAspect="1"/>
          </p:cNvPicPr>
          <p:nvPr/>
        </p:nvPicPr>
        <p:blipFill>
          <a:blip r:embed="rId3"/>
          <a:stretch>
            <a:fillRect/>
          </a:stretch>
        </p:blipFill>
        <p:spPr>
          <a:xfrm>
            <a:off x="1034318" y="6013450"/>
            <a:ext cx="438150" cy="438150"/>
          </a:xfrm>
          <a:prstGeom prst="rect">
            <a:avLst/>
          </a:prstGeom>
        </p:spPr>
      </p:pic>
      <p:pic>
        <p:nvPicPr>
          <p:cNvPr id="8" name="Picture 7">
            <a:extLst>
              <a:ext uri="{FF2B5EF4-FFF2-40B4-BE49-F238E27FC236}">
                <a16:creationId xmlns:a16="http://schemas.microsoft.com/office/drawing/2014/main" id="{FBC338CD-C859-7B43-839A-409749ED9600}"/>
              </a:ext>
            </a:extLst>
          </p:cNvPr>
          <p:cNvPicPr>
            <a:picLocks noChangeAspect="1"/>
          </p:cNvPicPr>
          <p:nvPr/>
        </p:nvPicPr>
        <p:blipFill>
          <a:blip r:embed="rId4"/>
          <a:stretch>
            <a:fillRect/>
          </a:stretch>
        </p:blipFill>
        <p:spPr>
          <a:xfrm>
            <a:off x="1212321" y="5588001"/>
            <a:ext cx="277811" cy="423332"/>
          </a:xfrm>
          <a:prstGeom prst="rect">
            <a:avLst/>
          </a:prstGeom>
        </p:spPr>
      </p:pic>
      <p:pic>
        <p:nvPicPr>
          <p:cNvPr id="10" name="Picture 9">
            <a:extLst>
              <a:ext uri="{FF2B5EF4-FFF2-40B4-BE49-F238E27FC236}">
                <a16:creationId xmlns:a16="http://schemas.microsoft.com/office/drawing/2014/main" id="{5AE32BD8-6415-F54A-B46A-7A4BEDD5FC2C}"/>
              </a:ext>
            </a:extLst>
          </p:cNvPr>
          <p:cNvPicPr>
            <a:picLocks noChangeAspect="1"/>
          </p:cNvPicPr>
          <p:nvPr/>
        </p:nvPicPr>
        <p:blipFill>
          <a:blip r:embed="rId5"/>
          <a:stretch>
            <a:fillRect/>
          </a:stretch>
        </p:blipFill>
        <p:spPr>
          <a:xfrm>
            <a:off x="1001317" y="5554135"/>
            <a:ext cx="211004" cy="464778"/>
          </a:xfrm>
          <a:prstGeom prst="rect">
            <a:avLst/>
          </a:prstGeom>
        </p:spPr>
      </p:pic>
      <p:sp>
        <p:nvSpPr>
          <p:cNvPr id="9" name="TextBox 8">
            <a:extLst>
              <a:ext uri="{FF2B5EF4-FFF2-40B4-BE49-F238E27FC236}">
                <a16:creationId xmlns:a16="http://schemas.microsoft.com/office/drawing/2014/main" id="{AD0172F7-6FCD-0AA0-09B3-9C1F267AAB71}"/>
              </a:ext>
            </a:extLst>
          </p:cNvPr>
          <p:cNvSpPr txBox="1"/>
          <p:nvPr/>
        </p:nvSpPr>
        <p:spPr>
          <a:xfrm>
            <a:off x="7353130" y="316992"/>
            <a:ext cx="4692566" cy="6186309"/>
          </a:xfrm>
          <a:prstGeom prst="rect">
            <a:avLst/>
          </a:prstGeom>
          <a:noFill/>
        </p:spPr>
        <p:txBody>
          <a:bodyPr wrap="square" rtlCol="0">
            <a:spAutoFit/>
          </a:bodyPr>
          <a:lstStyle/>
          <a:p>
            <a:r>
              <a:rPr lang="en-US" i="1" dirty="0"/>
              <a:t>(find: texts in three-part space)</a:t>
            </a:r>
          </a:p>
          <a:p>
            <a:endParaRPr lang="en-US" i="1" dirty="0"/>
          </a:p>
          <a:p>
            <a:r>
              <a:rPr lang="en-US" i="1" dirty="0"/>
              <a:t>(find: Nephi equates the “mysteries” to being visited by (i.e. meeting) God)</a:t>
            </a:r>
          </a:p>
          <a:p>
            <a:endParaRPr lang="en-US" dirty="0"/>
          </a:p>
          <a:p>
            <a:r>
              <a:rPr lang="en-US" i="1" dirty="0"/>
              <a:t>(find: compact text of 9 inverted beatitudes with 7 threatened curses)</a:t>
            </a:r>
            <a:endParaRPr lang="en-US" dirty="0"/>
          </a:p>
          <a:p>
            <a:endParaRPr lang="en-US" i="1" dirty="0"/>
          </a:p>
          <a:p>
            <a:r>
              <a:rPr lang="en-US" i="1" dirty="0"/>
              <a:t>(find: a famous apostate who dies the covenant penalty, a famous general who rallies his people using the penalty and a new oath)</a:t>
            </a:r>
          </a:p>
          <a:p>
            <a:endParaRPr lang="en-US" i="1" dirty="0"/>
          </a:p>
          <a:p>
            <a:r>
              <a:rPr lang="en-US" i="1" dirty="0"/>
              <a:t>(find: the righteous shining)</a:t>
            </a:r>
          </a:p>
          <a:p>
            <a:endParaRPr lang="en-US" i="1" dirty="0"/>
          </a:p>
          <a:p>
            <a:r>
              <a:rPr lang="en-US" i="1" dirty="0"/>
              <a:t>(find: Moses, Elijah, the Lord)</a:t>
            </a:r>
          </a:p>
          <a:p>
            <a:endParaRPr lang="en-US" i="1" dirty="0"/>
          </a:p>
          <a:p>
            <a:r>
              <a:rPr lang="en-US" i="1" dirty="0"/>
              <a:t>(find: this forbidden oath (except the Jerusalem part) being sworn by evil parties)</a:t>
            </a:r>
          </a:p>
          <a:p>
            <a:endParaRPr lang="en-US" i="1" dirty="0"/>
          </a:p>
          <a:p>
            <a:r>
              <a:rPr lang="en-US" i="1" dirty="0"/>
              <a:t>(find: “peaceable” as an indicator of special status or temple things)</a:t>
            </a:r>
          </a:p>
          <a:p>
            <a:endParaRPr lang="en-US" i="1" dirty="0"/>
          </a:p>
        </p:txBody>
      </p:sp>
    </p:spTree>
    <p:extLst>
      <p:ext uri="{BB962C8B-B14F-4D97-AF65-F5344CB8AC3E}">
        <p14:creationId xmlns:p14="http://schemas.microsoft.com/office/powerpoint/2010/main" val="3238606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p:tgtEl>
                                          <p:spTgt spid="10"/>
                                        </p:tgtEl>
                                        <p:attrNameLst>
                                          <p:attrName>ppt_y</p:attrName>
                                        </p:attrNameLst>
                                      </p:cBhvr>
                                      <p:tavLst>
                                        <p:tav tm="0">
                                          <p:val>
                                            <p:strVal val="#ppt_y+#ppt_h*1.125000"/>
                                          </p:val>
                                        </p:tav>
                                        <p:tav tm="100000">
                                          <p:val>
                                            <p:strVal val="#ppt_y"/>
                                          </p:val>
                                        </p:tav>
                                      </p:tavLst>
                                    </p:anim>
                                    <p:animEffect transition="in" filter="wipe(up)">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xit" presetSubtype="9" fill="hold" nodeType="clickEffect">
                                  <p:stCondLst>
                                    <p:cond delay="0"/>
                                  </p:stCondLst>
                                  <p:childTnLst>
                                    <p:anim calcmode="lin" valueType="num">
                                      <p:cBhvr additive="base">
                                        <p:cTn id="36" dur="500"/>
                                        <p:tgtEl>
                                          <p:spTgt spid="10"/>
                                        </p:tgtEl>
                                        <p:attrNameLst>
                                          <p:attrName>ppt_x</p:attrName>
                                        </p:attrNameLst>
                                      </p:cBhvr>
                                      <p:tavLst>
                                        <p:tav tm="0">
                                          <p:val>
                                            <p:strVal val="ppt_x"/>
                                          </p:val>
                                        </p:tav>
                                        <p:tav tm="100000">
                                          <p:val>
                                            <p:strVal val="0-ppt_w/2"/>
                                          </p:val>
                                        </p:tav>
                                      </p:tavLst>
                                    </p:anim>
                                    <p:anim calcmode="lin" valueType="num">
                                      <p:cBhvr additive="base">
                                        <p:cTn id="37" dur="500"/>
                                        <p:tgtEl>
                                          <p:spTgt spid="10"/>
                                        </p:tgtEl>
                                        <p:attrNameLst>
                                          <p:attrName>ppt_y</p:attrName>
                                        </p:attrNameLst>
                                      </p:cBhvr>
                                      <p:tavLst>
                                        <p:tav tm="0">
                                          <p:val>
                                            <p:strVal val="ppt_y"/>
                                          </p:val>
                                        </p:tav>
                                        <p:tav tm="100000">
                                          <p:val>
                                            <p:strVal val="0-ppt_h/2"/>
                                          </p:val>
                                        </p:tav>
                                      </p:tavLst>
                                    </p:anim>
                                    <p:set>
                                      <p:cBhvr>
                                        <p:cTn id="38" dur="1" fill="hold">
                                          <p:stCondLst>
                                            <p:cond delay="499"/>
                                          </p:stCondLst>
                                        </p:cTn>
                                        <p:tgtEl>
                                          <p:spTgt spid="10"/>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F1E7AB3-947F-B543-8959-695385ABAAF5}"/>
              </a:ext>
            </a:extLst>
          </p:cNvPr>
          <p:cNvPicPr>
            <a:picLocks noChangeAspect="1"/>
          </p:cNvPicPr>
          <p:nvPr/>
        </p:nvPicPr>
        <p:blipFill>
          <a:blip r:embed="rId2"/>
          <a:stretch>
            <a:fillRect/>
          </a:stretch>
        </p:blipFill>
        <p:spPr>
          <a:xfrm>
            <a:off x="254652" y="234671"/>
            <a:ext cx="1997482" cy="6369328"/>
          </a:xfrm>
          <a:prstGeom prst="rect">
            <a:avLst/>
          </a:prstGeom>
        </p:spPr>
      </p:pic>
      <p:sp>
        <p:nvSpPr>
          <p:cNvPr id="4" name="TextBox 3">
            <a:extLst>
              <a:ext uri="{FF2B5EF4-FFF2-40B4-BE49-F238E27FC236}">
                <a16:creationId xmlns:a16="http://schemas.microsoft.com/office/drawing/2014/main" id="{55B77F97-0A39-3D45-AA41-E4077AD326BB}"/>
              </a:ext>
            </a:extLst>
          </p:cNvPr>
          <p:cNvSpPr txBox="1"/>
          <p:nvPr/>
        </p:nvSpPr>
        <p:spPr>
          <a:xfrm>
            <a:off x="2434052" y="234671"/>
            <a:ext cx="4722652" cy="5786199"/>
          </a:xfrm>
          <a:prstGeom prst="rect">
            <a:avLst/>
          </a:prstGeom>
          <a:noFill/>
        </p:spPr>
        <p:txBody>
          <a:bodyPr wrap="square" rtlCol="0">
            <a:spAutoFit/>
          </a:bodyPr>
          <a:lstStyle/>
          <a:p>
            <a:r>
              <a:rPr lang="en-US" sz="3600" dirty="0"/>
              <a:t>MATTHEW 6: THE SECOND ROOM</a:t>
            </a:r>
          </a:p>
          <a:p>
            <a:endParaRPr lang="en-US" dirty="0"/>
          </a:p>
          <a:p>
            <a:r>
              <a:rPr lang="en-US" sz="2000" dirty="0"/>
              <a:t>1-4 do ”justice” and “mercy” in secret, with both hands</a:t>
            </a:r>
          </a:p>
          <a:p>
            <a:r>
              <a:rPr lang="en-US" sz="2000" dirty="0"/>
              <a:t>5-8 instruction on prayer</a:t>
            </a:r>
          </a:p>
          <a:p>
            <a:r>
              <a:rPr lang="en-US" sz="2000" dirty="0"/>
              <a:t>9-13 a group prayer, asking for “</a:t>
            </a:r>
            <a:r>
              <a:rPr lang="en-US" sz="2000" dirty="0" err="1"/>
              <a:t>epiousios</a:t>
            </a:r>
            <a:r>
              <a:rPr lang="en-US" sz="2000" dirty="0"/>
              <a:t>” bread</a:t>
            </a:r>
          </a:p>
          <a:p>
            <a:r>
              <a:rPr lang="en-US" sz="2000" dirty="0"/>
              <a:t>14-15 covenant: forgive others?</a:t>
            </a:r>
          </a:p>
          <a:p>
            <a:r>
              <a:rPr lang="en-US" sz="2000" dirty="0"/>
              <a:t>16-18 fasting, washing, and anointing</a:t>
            </a:r>
          </a:p>
          <a:p>
            <a:r>
              <a:rPr lang="en-US" sz="2000" dirty="0"/>
              <a:t>19-24 covenant: choose God only?</a:t>
            </a:r>
          </a:p>
          <a:p>
            <a:r>
              <a:rPr lang="en-US" sz="2000" dirty="0"/>
              <a:t>25-32 God feeds (Elijah ref.?) and clothes you</a:t>
            </a:r>
          </a:p>
          <a:p>
            <a:r>
              <a:rPr lang="en-US" sz="2000" dirty="0"/>
              <a:t>    Melchizedek: </a:t>
            </a:r>
            <a:r>
              <a:rPr lang="en-US" sz="2000" dirty="0" err="1"/>
              <a:t>shalem</a:t>
            </a:r>
            <a:r>
              <a:rPr lang="en-US" sz="2000" dirty="0"/>
              <a:t> king, Gen. 14:18</a:t>
            </a:r>
          </a:p>
          <a:p>
            <a:r>
              <a:rPr lang="en-US" sz="2000" dirty="0"/>
              <a:t>    Comfort is part of the feast</a:t>
            </a:r>
          </a:p>
          <a:p>
            <a:r>
              <a:rPr lang="en-US" sz="2000" dirty="0"/>
              <a:t>33 seek the kingdom of God and righteousness</a:t>
            </a:r>
          </a:p>
        </p:txBody>
      </p:sp>
      <p:sp>
        <p:nvSpPr>
          <p:cNvPr id="5" name="Rectangle 4">
            <a:extLst>
              <a:ext uri="{FF2B5EF4-FFF2-40B4-BE49-F238E27FC236}">
                <a16:creationId xmlns:a16="http://schemas.microsoft.com/office/drawing/2014/main" id="{FA5A7670-1B34-3749-B1E5-9102C47E74E0}"/>
              </a:ext>
            </a:extLst>
          </p:cNvPr>
          <p:cNvSpPr/>
          <p:nvPr/>
        </p:nvSpPr>
        <p:spPr>
          <a:xfrm>
            <a:off x="423331" y="2201333"/>
            <a:ext cx="1676400" cy="3454401"/>
          </a:xfrm>
          <a:prstGeom prst="rect">
            <a:avLst/>
          </a:prstGeom>
          <a:noFill/>
          <a:ln w="635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543486A3-E7B1-3D44-B6E1-7C0DCC04163C}"/>
              </a:ext>
            </a:extLst>
          </p:cNvPr>
          <p:cNvPicPr>
            <a:picLocks noChangeAspect="1"/>
          </p:cNvPicPr>
          <p:nvPr/>
        </p:nvPicPr>
        <p:blipFill>
          <a:blip r:embed="rId3"/>
          <a:stretch>
            <a:fillRect/>
          </a:stretch>
        </p:blipFill>
        <p:spPr>
          <a:xfrm>
            <a:off x="1451892" y="4573058"/>
            <a:ext cx="438150" cy="438150"/>
          </a:xfrm>
          <a:prstGeom prst="rect">
            <a:avLst/>
          </a:prstGeom>
        </p:spPr>
      </p:pic>
      <p:pic>
        <p:nvPicPr>
          <p:cNvPr id="7" name="Picture 6">
            <a:extLst>
              <a:ext uri="{FF2B5EF4-FFF2-40B4-BE49-F238E27FC236}">
                <a16:creationId xmlns:a16="http://schemas.microsoft.com/office/drawing/2014/main" id="{2CEC4B3E-B264-F042-AB2C-3713B7DC283A}"/>
              </a:ext>
            </a:extLst>
          </p:cNvPr>
          <p:cNvPicPr>
            <a:picLocks noChangeAspect="1"/>
          </p:cNvPicPr>
          <p:nvPr/>
        </p:nvPicPr>
        <p:blipFill>
          <a:blip r:embed="rId4"/>
          <a:stretch>
            <a:fillRect/>
          </a:stretch>
        </p:blipFill>
        <p:spPr>
          <a:xfrm>
            <a:off x="1612231" y="3505201"/>
            <a:ext cx="277811" cy="423332"/>
          </a:xfrm>
          <a:prstGeom prst="rect">
            <a:avLst/>
          </a:prstGeom>
        </p:spPr>
      </p:pic>
      <p:sp>
        <p:nvSpPr>
          <p:cNvPr id="2" name="TextBox 1">
            <a:extLst>
              <a:ext uri="{FF2B5EF4-FFF2-40B4-BE49-F238E27FC236}">
                <a16:creationId xmlns:a16="http://schemas.microsoft.com/office/drawing/2014/main" id="{7BF69266-6D33-8FEC-AF81-F7C2DDD73389}"/>
              </a:ext>
            </a:extLst>
          </p:cNvPr>
          <p:cNvSpPr txBox="1"/>
          <p:nvPr/>
        </p:nvSpPr>
        <p:spPr>
          <a:xfrm>
            <a:off x="7313276" y="35159"/>
            <a:ext cx="4692566" cy="7786747"/>
          </a:xfrm>
          <a:prstGeom prst="rect">
            <a:avLst/>
          </a:prstGeom>
          <a:noFill/>
        </p:spPr>
        <p:txBody>
          <a:bodyPr wrap="square" rtlCol="0">
            <a:spAutoFit/>
          </a:bodyPr>
          <a:lstStyle/>
          <a:p>
            <a:r>
              <a:rPr lang="en-US" sz="2000" i="1" dirty="0"/>
              <a:t>(find: putting on the robe of righteousness, connected with Eden story, equated to resurrection)</a:t>
            </a:r>
          </a:p>
          <a:p>
            <a:endParaRPr lang="en-US" sz="2000" i="1" dirty="0"/>
          </a:p>
          <a:p>
            <a:r>
              <a:rPr lang="en-US" sz="2000" i="1" dirty="0"/>
              <a:t>(find: in the NT, Jesus identifying himself with bread in the temple: manna, and maybe also the Levite “memorial” bread of the presence)</a:t>
            </a:r>
          </a:p>
          <a:p>
            <a:endParaRPr lang="en-US" sz="2000" i="1" dirty="0"/>
          </a:p>
          <a:p>
            <a:r>
              <a:rPr lang="en-US" sz="2000" i="1" dirty="0"/>
              <a:t>(find: in Exodus, a three-part ascent in which the middle part includes a feast with the Lord)</a:t>
            </a:r>
          </a:p>
          <a:p>
            <a:endParaRPr lang="en-US" sz="2000" i="1" dirty="0"/>
          </a:p>
          <a:p>
            <a:r>
              <a:rPr lang="en-US" sz="2000" i="1" dirty="0"/>
              <a:t>(find: in the NT, a conversation explicitly in the second room of the temple about the mission of Elijah / Elias)</a:t>
            </a:r>
          </a:p>
          <a:p>
            <a:endParaRPr lang="en-US" sz="2000" i="1" dirty="0"/>
          </a:p>
          <a:p>
            <a:r>
              <a:rPr lang="en-US" sz="2000" i="1" dirty="0"/>
              <a:t>(find: Melchizedek’s connection with peace)</a:t>
            </a:r>
          </a:p>
          <a:p>
            <a:endParaRPr lang="en-US" sz="2000" i="1" dirty="0"/>
          </a:p>
          <a:p>
            <a:r>
              <a:rPr lang="en-US" sz="2000" i="1" dirty="0"/>
              <a:t>(find: in Psalms and in the BoM, comfort or the comforter as a sign of the feast with the Lord)</a:t>
            </a:r>
          </a:p>
          <a:p>
            <a:endParaRPr lang="en-US" sz="2000" i="1" dirty="0"/>
          </a:p>
          <a:p>
            <a:endParaRPr lang="en-US" sz="2000" i="1" dirty="0"/>
          </a:p>
          <a:p>
            <a:endParaRPr lang="en-US" sz="2000" i="1" dirty="0"/>
          </a:p>
        </p:txBody>
      </p:sp>
    </p:spTree>
    <p:extLst>
      <p:ext uri="{BB962C8B-B14F-4D97-AF65-F5344CB8AC3E}">
        <p14:creationId xmlns:p14="http://schemas.microsoft.com/office/powerpoint/2010/main" val="820292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F1E7AB3-947F-B543-8959-695385ABAAF5}"/>
              </a:ext>
            </a:extLst>
          </p:cNvPr>
          <p:cNvPicPr>
            <a:picLocks noChangeAspect="1"/>
          </p:cNvPicPr>
          <p:nvPr/>
        </p:nvPicPr>
        <p:blipFill>
          <a:blip r:embed="rId2"/>
          <a:stretch>
            <a:fillRect/>
          </a:stretch>
        </p:blipFill>
        <p:spPr>
          <a:xfrm>
            <a:off x="254652" y="234671"/>
            <a:ext cx="1997482" cy="6369328"/>
          </a:xfrm>
          <a:prstGeom prst="rect">
            <a:avLst/>
          </a:prstGeom>
        </p:spPr>
      </p:pic>
      <p:sp>
        <p:nvSpPr>
          <p:cNvPr id="4" name="TextBox 3">
            <a:extLst>
              <a:ext uri="{FF2B5EF4-FFF2-40B4-BE49-F238E27FC236}">
                <a16:creationId xmlns:a16="http://schemas.microsoft.com/office/drawing/2014/main" id="{55B77F97-0A39-3D45-AA41-E4077AD326BB}"/>
              </a:ext>
            </a:extLst>
          </p:cNvPr>
          <p:cNvSpPr txBox="1"/>
          <p:nvPr/>
        </p:nvSpPr>
        <p:spPr>
          <a:xfrm>
            <a:off x="2566661" y="495819"/>
            <a:ext cx="4516891" cy="5478423"/>
          </a:xfrm>
          <a:prstGeom prst="rect">
            <a:avLst/>
          </a:prstGeom>
          <a:noFill/>
        </p:spPr>
        <p:txBody>
          <a:bodyPr wrap="square" rtlCol="0">
            <a:spAutoFit/>
          </a:bodyPr>
          <a:lstStyle/>
          <a:p>
            <a:r>
              <a:rPr lang="en-US" sz="3600" dirty="0"/>
              <a:t>MATTHEW 7: THE THIRD ROOM</a:t>
            </a:r>
          </a:p>
          <a:p>
            <a:endParaRPr lang="en-US" dirty="0"/>
          </a:p>
          <a:p>
            <a:r>
              <a:rPr lang="en-US" sz="2000" dirty="0"/>
              <a:t>1-5 a warning against judgment</a:t>
            </a:r>
          </a:p>
          <a:p>
            <a:r>
              <a:rPr lang="en-US" sz="2000" dirty="0"/>
              <a:t>6 no pearls before swine </a:t>
            </a:r>
          </a:p>
          <a:p>
            <a:r>
              <a:rPr lang="en-US" sz="2000" dirty="0"/>
              <a:t>7-8 ask, seek, knock</a:t>
            </a:r>
          </a:p>
          <a:p>
            <a:r>
              <a:rPr lang="en-US" sz="2000" dirty="0"/>
              <a:t>9-12 seeking a gift from God, your father</a:t>
            </a:r>
          </a:p>
          <a:p>
            <a:r>
              <a:rPr lang="en-US" sz="2000" dirty="0"/>
              <a:t>           four messianic symbols</a:t>
            </a:r>
          </a:p>
          <a:p>
            <a:r>
              <a:rPr lang="en-US" sz="2000" dirty="0"/>
              <a:t>13-14 strait and narrow gate </a:t>
            </a:r>
          </a:p>
          <a:p>
            <a:r>
              <a:rPr lang="en-US" sz="2000" dirty="0"/>
              <a:t>15-20 the tree with good fruit </a:t>
            </a:r>
          </a:p>
          <a:p>
            <a:r>
              <a:rPr lang="en-US" sz="2000" dirty="0"/>
              <a:t>            (PLUS  </a:t>
            </a:r>
            <a:r>
              <a:rPr lang="en-US" sz="2000" i="1" dirty="0" err="1"/>
              <a:t>akanthai</a:t>
            </a:r>
            <a:r>
              <a:rPr lang="en-US" sz="2000" dirty="0"/>
              <a:t> and </a:t>
            </a:r>
            <a:r>
              <a:rPr lang="en-US" sz="2000" i="1" dirty="0" err="1"/>
              <a:t>triboloi</a:t>
            </a:r>
            <a:r>
              <a:rPr lang="en-US" sz="2000" dirty="0"/>
              <a:t>)</a:t>
            </a:r>
          </a:p>
          <a:p>
            <a:r>
              <a:rPr lang="en-US" sz="2000" dirty="0"/>
              <a:t>21-23 get your judgment and enter the kingdom</a:t>
            </a:r>
          </a:p>
          <a:p>
            <a:r>
              <a:rPr lang="en-US" sz="2000" dirty="0"/>
              <a:t>24-27 the “wise” man builds (sits?) on the rock</a:t>
            </a:r>
          </a:p>
          <a:p>
            <a:r>
              <a:rPr lang="en-US" sz="2000" dirty="0"/>
              <a:t>            the waters (rain and flood)</a:t>
            </a:r>
          </a:p>
        </p:txBody>
      </p:sp>
      <p:sp>
        <p:nvSpPr>
          <p:cNvPr id="5" name="Rectangle 4">
            <a:extLst>
              <a:ext uri="{FF2B5EF4-FFF2-40B4-BE49-F238E27FC236}">
                <a16:creationId xmlns:a16="http://schemas.microsoft.com/office/drawing/2014/main" id="{4BCBFCD7-678D-764D-B759-A3395A6F4A8D}"/>
              </a:ext>
            </a:extLst>
          </p:cNvPr>
          <p:cNvSpPr/>
          <p:nvPr/>
        </p:nvSpPr>
        <p:spPr>
          <a:xfrm>
            <a:off x="423331" y="372542"/>
            <a:ext cx="1676400" cy="1710258"/>
          </a:xfrm>
          <a:prstGeom prst="rect">
            <a:avLst/>
          </a:prstGeom>
          <a:noFill/>
          <a:ln w="635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A42015C1-CECC-CF45-9726-E7F44A847CB9}"/>
              </a:ext>
            </a:extLst>
          </p:cNvPr>
          <p:cNvPicPr>
            <a:picLocks noChangeAspect="1"/>
          </p:cNvPicPr>
          <p:nvPr/>
        </p:nvPicPr>
        <p:blipFill>
          <a:blip r:embed="rId3"/>
          <a:stretch>
            <a:fillRect/>
          </a:stretch>
        </p:blipFill>
        <p:spPr>
          <a:xfrm>
            <a:off x="1237518" y="2806260"/>
            <a:ext cx="438150" cy="438150"/>
          </a:xfrm>
          <a:prstGeom prst="rect">
            <a:avLst/>
          </a:prstGeom>
        </p:spPr>
      </p:pic>
      <p:pic>
        <p:nvPicPr>
          <p:cNvPr id="7" name="Picture 6">
            <a:extLst>
              <a:ext uri="{FF2B5EF4-FFF2-40B4-BE49-F238E27FC236}">
                <a16:creationId xmlns:a16="http://schemas.microsoft.com/office/drawing/2014/main" id="{3ADDFF9E-BA7F-6A46-85DC-F179E6DA0E7B}"/>
              </a:ext>
            </a:extLst>
          </p:cNvPr>
          <p:cNvPicPr>
            <a:picLocks noChangeAspect="1"/>
          </p:cNvPicPr>
          <p:nvPr/>
        </p:nvPicPr>
        <p:blipFill>
          <a:blip r:embed="rId4"/>
          <a:stretch>
            <a:fillRect/>
          </a:stretch>
        </p:blipFill>
        <p:spPr>
          <a:xfrm>
            <a:off x="1415521" y="2380811"/>
            <a:ext cx="277811" cy="423332"/>
          </a:xfrm>
          <a:prstGeom prst="rect">
            <a:avLst/>
          </a:prstGeom>
        </p:spPr>
      </p:pic>
      <p:pic>
        <p:nvPicPr>
          <p:cNvPr id="8" name="Picture 7">
            <a:extLst>
              <a:ext uri="{FF2B5EF4-FFF2-40B4-BE49-F238E27FC236}">
                <a16:creationId xmlns:a16="http://schemas.microsoft.com/office/drawing/2014/main" id="{9387C43A-FC88-A94E-90E8-EA991E7EF8F4}"/>
              </a:ext>
            </a:extLst>
          </p:cNvPr>
          <p:cNvPicPr>
            <a:picLocks noChangeAspect="1"/>
          </p:cNvPicPr>
          <p:nvPr/>
        </p:nvPicPr>
        <p:blipFill>
          <a:blip r:embed="rId4"/>
          <a:stretch>
            <a:fillRect/>
          </a:stretch>
        </p:blipFill>
        <p:spPr>
          <a:xfrm>
            <a:off x="1127981" y="1659468"/>
            <a:ext cx="277811" cy="423332"/>
          </a:xfrm>
          <a:prstGeom prst="rect">
            <a:avLst/>
          </a:prstGeom>
        </p:spPr>
      </p:pic>
      <p:sp>
        <p:nvSpPr>
          <p:cNvPr id="2" name="TextBox 1">
            <a:extLst>
              <a:ext uri="{FF2B5EF4-FFF2-40B4-BE49-F238E27FC236}">
                <a16:creationId xmlns:a16="http://schemas.microsoft.com/office/drawing/2014/main" id="{556C5622-EA42-0306-D028-D8FCBF79C0E7}"/>
              </a:ext>
            </a:extLst>
          </p:cNvPr>
          <p:cNvSpPr txBox="1"/>
          <p:nvPr/>
        </p:nvSpPr>
        <p:spPr>
          <a:xfrm>
            <a:off x="7279056" y="1227671"/>
            <a:ext cx="4692566" cy="5940088"/>
          </a:xfrm>
          <a:prstGeom prst="rect">
            <a:avLst/>
          </a:prstGeom>
          <a:noFill/>
        </p:spPr>
        <p:txBody>
          <a:bodyPr wrap="square" rtlCol="0">
            <a:spAutoFit/>
          </a:bodyPr>
          <a:lstStyle/>
          <a:p>
            <a:r>
              <a:rPr lang="en-US" sz="2000" i="1" dirty="0"/>
              <a:t>(find: failure to understand is because you don’t ask or know, so you’re not brought into the light from the darkness)</a:t>
            </a:r>
          </a:p>
          <a:p>
            <a:endParaRPr lang="en-US" sz="2000" i="1" dirty="0"/>
          </a:p>
          <a:p>
            <a:r>
              <a:rPr lang="en-US" sz="2000" i="1" dirty="0"/>
              <a:t>(find: a straight and narrow path with a tree with good fruit at the end)</a:t>
            </a:r>
          </a:p>
          <a:p>
            <a:endParaRPr lang="en-US" sz="2000" i="1" dirty="0"/>
          </a:p>
          <a:p>
            <a:r>
              <a:rPr lang="en-US" sz="2000" i="1" dirty="0"/>
              <a:t>(find: the promise that you can follow the path to the tree of life even without access to the building)</a:t>
            </a:r>
          </a:p>
          <a:p>
            <a:endParaRPr lang="en-US" sz="2000" i="1" dirty="0"/>
          </a:p>
          <a:p>
            <a:r>
              <a:rPr lang="en-US" sz="2000" i="1" dirty="0"/>
              <a:t>(find: a prophet discusses the wisdom of the world and true wisdom, and says that true wisdom is hidden, together with happiness, and reserved for those who listen to the “counsel” of God)</a:t>
            </a:r>
          </a:p>
          <a:p>
            <a:endParaRPr lang="en-US" sz="2000" i="1" dirty="0"/>
          </a:p>
          <a:p>
            <a:endParaRPr lang="en-US" sz="2000" i="1" dirty="0"/>
          </a:p>
          <a:p>
            <a:endParaRPr lang="en-US" sz="2000" i="1" dirty="0"/>
          </a:p>
        </p:txBody>
      </p:sp>
    </p:spTree>
    <p:extLst>
      <p:ext uri="{BB962C8B-B14F-4D97-AF65-F5344CB8AC3E}">
        <p14:creationId xmlns:p14="http://schemas.microsoft.com/office/powerpoint/2010/main" val="3596241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A268C-1207-E046-86E3-69CE6F4FB879}"/>
              </a:ext>
            </a:extLst>
          </p:cNvPr>
          <p:cNvSpPr>
            <a:spLocks noGrp="1"/>
          </p:cNvSpPr>
          <p:nvPr>
            <p:ph type="title"/>
          </p:nvPr>
        </p:nvSpPr>
        <p:spPr/>
        <p:txBody>
          <a:bodyPr/>
          <a:lstStyle/>
          <a:p>
            <a:r>
              <a:rPr lang="en-US" dirty="0"/>
              <a:t>What is this ordinance?</a:t>
            </a:r>
          </a:p>
        </p:txBody>
      </p:sp>
      <p:sp>
        <p:nvSpPr>
          <p:cNvPr id="3" name="Content Placeholder 2">
            <a:extLst>
              <a:ext uri="{FF2B5EF4-FFF2-40B4-BE49-F238E27FC236}">
                <a16:creationId xmlns:a16="http://schemas.microsoft.com/office/drawing/2014/main" id="{2C59AE9A-85B2-1E40-BD42-585B38DFDA6C}"/>
              </a:ext>
            </a:extLst>
          </p:cNvPr>
          <p:cNvSpPr>
            <a:spLocks noGrp="1"/>
          </p:cNvSpPr>
          <p:nvPr>
            <p:ph idx="1"/>
          </p:nvPr>
        </p:nvSpPr>
        <p:spPr>
          <a:xfrm>
            <a:off x="685801" y="2142067"/>
            <a:ext cx="11506199" cy="3649133"/>
          </a:xfrm>
        </p:spPr>
        <p:txBody>
          <a:bodyPr>
            <a:normAutofit lnSpcReduction="10000"/>
          </a:bodyPr>
          <a:lstStyle/>
          <a:p>
            <a:r>
              <a:rPr lang="en-US" dirty="0"/>
              <a:t>You ascend to meet God on the mountain</a:t>
            </a:r>
          </a:p>
          <a:p>
            <a:r>
              <a:rPr lang="en-US" dirty="0"/>
              <a:t>You receive teachings</a:t>
            </a:r>
          </a:p>
          <a:p>
            <a:r>
              <a:rPr lang="en-US" dirty="0"/>
              <a:t>You make covenants</a:t>
            </a:r>
          </a:p>
          <a:p>
            <a:r>
              <a:rPr lang="en-US" dirty="0"/>
              <a:t>Seems to be a drama with multiple actors</a:t>
            </a:r>
          </a:p>
          <a:p>
            <a:r>
              <a:rPr lang="en-US" dirty="0"/>
              <a:t>You change and receive titles: Perfect, Wise</a:t>
            </a:r>
          </a:p>
          <a:p>
            <a:r>
              <a:rPr lang="en-US" dirty="0"/>
              <a:t>You eat a meal with God and are clothed by Him</a:t>
            </a:r>
          </a:p>
          <a:p>
            <a:r>
              <a:rPr lang="en-US" dirty="0"/>
              <a:t>Then you approach Him asking for a further gift</a:t>
            </a:r>
          </a:p>
          <a:p>
            <a:r>
              <a:rPr lang="en-US" dirty="0"/>
              <a:t>You become divine (shine, build on the rock)</a:t>
            </a:r>
          </a:p>
          <a:p>
            <a:r>
              <a:rPr lang="en-US" dirty="0"/>
              <a:t>The seven beatitude blessings are fulfilled</a:t>
            </a:r>
          </a:p>
          <a:p>
            <a:endParaRPr lang="en-US" dirty="0"/>
          </a:p>
        </p:txBody>
      </p:sp>
      <p:sp>
        <p:nvSpPr>
          <p:cNvPr id="4" name="TextBox 3">
            <a:extLst>
              <a:ext uri="{FF2B5EF4-FFF2-40B4-BE49-F238E27FC236}">
                <a16:creationId xmlns:a16="http://schemas.microsoft.com/office/drawing/2014/main" id="{2624A3C5-2CEA-5345-8898-03C459152C50}"/>
              </a:ext>
            </a:extLst>
          </p:cNvPr>
          <p:cNvSpPr txBox="1"/>
          <p:nvPr/>
        </p:nvSpPr>
        <p:spPr>
          <a:xfrm>
            <a:off x="7484533" y="2142065"/>
            <a:ext cx="4030462" cy="2846933"/>
          </a:xfrm>
          <a:prstGeom prst="rect">
            <a:avLst/>
          </a:prstGeom>
          <a:noFill/>
        </p:spPr>
        <p:txBody>
          <a:bodyPr wrap="none" rtlCol="0">
            <a:spAutoFit/>
          </a:bodyPr>
          <a:lstStyle/>
          <a:p>
            <a:pPr>
              <a:spcAft>
                <a:spcPts val="600"/>
              </a:spcAft>
            </a:pPr>
            <a:r>
              <a:rPr lang="en-US" dirty="0"/>
              <a:t>The Seven Blessings:</a:t>
            </a:r>
          </a:p>
          <a:p>
            <a:pPr marL="285750" indent="-285750">
              <a:spcAft>
                <a:spcPts val="600"/>
              </a:spcAft>
              <a:buFont typeface="Arial" panose="020B0604020202020204" pitchFamily="34" charset="0"/>
              <a:buChar char="•"/>
            </a:pPr>
            <a:r>
              <a:rPr lang="en-US" dirty="0"/>
              <a:t>See God (when He enters the </a:t>
            </a:r>
            <a:r>
              <a:rPr lang="en-US" dirty="0" err="1"/>
              <a:t>hekal</a:t>
            </a:r>
            <a:r>
              <a:rPr lang="en-US" dirty="0"/>
              <a:t>)</a:t>
            </a:r>
          </a:p>
          <a:p>
            <a:pPr marL="285750" indent="-285750">
              <a:spcAft>
                <a:spcPts val="600"/>
              </a:spcAft>
              <a:buFont typeface="Arial" panose="020B0604020202020204" pitchFamily="34" charset="0"/>
              <a:buChar char="•"/>
            </a:pPr>
            <a:r>
              <a:rPr lang="en-US" dirty="0"/>
              <a:t>Inherit the earth (clothed like Adam)</a:t>
            </a:r>
          </a:p>
          <a:p>
            <a:pPr marL="285750" indent="-285750">
              <a:spcAft>
                <a:spcPts val="600"/>
              </a:spcAft>
              <a:buFont typeface="Arial" panose="020B0604020202020204" pitchFamily="34" charset="0"/>
              <a:buChar char="•"/>
            </a:pPr>
            <a:r>
              <a:rPr lang="en-US" dirty="0"/>
              <a:t>Be filled with righteousness (feast)</a:t>
            </a:r>
          </a:p>
          <a:p>
            <a:pPr marL="285750" indent="-285750">
              <a:spcAft>
                <a:spcPts val="600"/>
              </a:spcAft>
              <a:buFont typeface="Arial" panose="020B0604020202020204" pitchFamily="34" charset="0"/>
              <a:buChar char="•"/>
            </a:pPr>
            <a:r>
              <a:rPr lang="en-US" dirty="0"/>
              <a:t>Be comforted (by receipt of the Spirit)</a:t>
            </a:r>
          </a:p>
          <a:p>
            <a:pPr marL="285750" indent="-285750">
              <a:spcAft>
                <a:spcPts val="600"/>
              </a:spcAft>
              <a:buFont typeface="Arial" panose="020B0604020202020204" pitchFamily="34" charset="0"/>
              <a:buChar char="•"/>
            </a:pPr>
            <a:r>
              <a:rPr lang="en-US" dirty="0"/>
              <a:t>Be called the children of God</a:t>
            </a:r>
          </a:p>
          <a:p>
            <a:pPr marL="285750" indent="-285750">
              <a:spcAft>
                <a:spcPts val="600"/>
              </a:spcAft>
              <a:buFont typeface="Arial" panose="020B0604020202020204" pitchFamily="34" charset="0"/>
              <a:buChar char="•"/>
            </a:pPr>
            <a:r>
              <a:rPr lang="en-US" dirty="0"/>
              <a:t>Obtain mercy (at your judgment)</a:t>
            </a:r>
          </a:p>
          <a:p>
            <a:pPr marL="285750" indent="-285750">
              <a:spcAft>
                <a:spcPts val="600"/>
              </a:spcAft>
              <a:buFont typeface="Arial" panose="020B0604020202020204" pitchFamily="34" charset="0"/>
              <a:buChar char="•"/>
            </a:pPr>
            <a:r>
              <a:rPr lang="en-US" dirty="0"/>
              <a:t>Receive the kingdom</a:t>
            </a:r>
          </a:p>
        </p:txBody>
      </p:sp>
    </p:spTree>
    <p:extLst>
      <p:ext uri="{BB962C8B-B14F-4D97-AF65-F5344CB8AC3E}">
        <p14:creationId xmlns:p14="http://schemas.microsoft.com/office/powerpoint/2010/main" val="446307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7020</TotalTime>
  <Words>814</Words>
  <Application>Microsoft Macintosh PowerPoint</Application>
  <PresentationFormat>Widescreen</PresentationFormat>
  <Paragraphs>100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Celestial</vt:lpstr>
      <vt:lpstr>NEPHITE GLASSES</vt:lpstr>
      <vt:lpstr>The big idea</vt:lpstr>
      <vt:lpstr>PowerPoint Presentation</vt:lpstr>
      <vt:lpstr>PowerPoint Presentation</vt:lpstr>
      <vt:lpstr>PowerPoint Presentation</vt:lpstr>
      <vt:lpstr>What is this ordinance?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did nephi know?</dc:title>
  <dc:creator>david butler</dc:creator>
  <cp:lastModifiedBy>Dave Butler</cp:lastModifiedBy>
  <cp:revision>93</cp:revision>
  <dcterms:created xsi:type="dcterms:W3CDTF">2019-01-09T14:57:42Z</dcterms:created>
  <dcterms:modified xsi:type="dcterms:W3CDTF">2024-01-21T17:40:52Z</dcterms:modified>
</cp:coreProperties>
</file>